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8" r:id="rId3"/>
    <p:sldId id="279" r:id="rId4"/>
    <p:sldId id="280" r:id="rId5"/>
    <p:sldId id="257" r:id="rId6"/>
    <p:sldId id="284" r:id="rId7"/>
    <p:sldId id="291" r:id="rId8"/>
    <p:sldId id="265" r:id="rId9"/>
    <p:sldId id="285" r:id="rId10"/>
    <p:sldId id="259" r:id="rId11"/>
    <p:sldId id="281" r:id="rId12"/>
    <p:sldId id="282" r:id="rId13"/>
    <p:sldId id="258" r:id="rId14"/>
    <p:sldId id="277" r:id="rId15"/>
    <p:sldId id="290" r:id="rId16"/>
    <p:sldId id="267" r:id="rId17"/>
    <p:sldId id="286" r:id="rId18"/>
    <p:sldId id="270" r:id="rId19"/>
    <p:sldId id="260" r:id="rId20"/>
    <p:sldId id="289" r:id="rId21"/>
    <p:sldId id="271" r:id="rId22"/>
  </p:sldIdLst>
  <p:sldSz cx="12192000" cy="68580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5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DFA9E"/>
    <a:srgbClr val="9FF9AE"/>
    <a:srgbClr val="99FFCC"/>
    <a:srgbClr val="FFCCCC"/>
    <a:srgbClr val="CCECFF"/>
    <a:srgbClr val="FFFF99"/>
    <a:srgbClr val="CAC2CE"/>
    <a:srgbClr val="D02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32" autoAdjust="0"/>
    <p:restoredTop sz="94404" autoAdjust="0"/>
  </p:normalViewPr>
  <p:slideViewPr>
    <p:cSldViewPr snapToGrid="0" showGuides="1">
      <p:cViewPr>
        <p:scale>
          <a:sx n="50" d="100"/>
          <a:sy n="50" d="100"/>
        </p:scale>
        <p:origin x="208" y="472"/>
      </p:cViewPr>
      <p:guideLst>
        <p:guide orient="horz" pos="1008"/>
        <p:guide pos="5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5163" y="838200"/>
            <a:ext cx="5984875" cy="33670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70413"/>
            <a:ext cx="5362575" cy="362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/>
              <a:t>Klicken Sie, um die Formate des Vorlagentextes zu bearbeiten</a:t>
            </a:r>
          </a:p>
          <a:p>
            <a:pPr lvl="1"/>
            <a:r>
              <a:rPr lang="fr-FR" altLang="en-US" noProof="0"/>
              <a:t>Zweite Ebene</a:t>
            </a:r>
          </a:p>
          <a:p>
            <a:pPr lvl="2"/>
            <a:r>
              <a:rPr lang="fr-FR" altLang="en-US" noProof="0"/>
              <a:t>Dritte Ebene</a:t>
            </a:r>
          </a:p>
          <a:p>
            <a:pPr lvl="3"/>
            <a:r>
              <a:rPr lang="fr-FR" altLang="en-US" noProof="0"/>
              <a:t>Vierte Ebene</a:t>
            </a:r>
          </a:p>
          <a:p>
            <a:pPr lvl="4"/>
            <a:r>
              <a:rPr lang="fr-FR" altLang="en-US" noProof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en-US"/>
              <a:t>Change from INRIA to ERCIM due to 2 main reasons:</a:t>
            </a:r>
          </a:p>
          <a:p>
            <a:pPr>
              <a:buFontTx/>
              <a:buChar char="-"/>
            </a:pPr>
            <a:r>
              <a:rPr lang="de-DE" altLang="en-US"/>
              <a:t>contractual problems at INRIA (short term contracts expire)</a:t>
            </a:r>
          </a:p>
          <a:p>
            <a:pPr>
              <a:buFontTx/>
              <a:buChar char="-"/>
            </a:pPr>
            <a:r>
              <a:rPr lang="de-DE" altLang="en-US"/>
              <a:t>Need to strengthen research relationships throughout Europe </a:t>
            </a:r>
          </a:p>
          <a:p>
            <a:r>
              <a:rPr lang="de-DE" altLang="en-US"/>
              <a:t>to better support web technology development</a:t>
            </a:r>
          </a:p>
          <a:p>
            <a:r>
              <a:rPr lang="de-DE" altLang="en-US"/>
              <a:t>----------</a:t>
            </a:r>
          </a:p>
          <a:p>
            <a:r>
              <a:rPr lang="de-DE" altLang="en-US"/>
              <a:t>Possibility to have more European influence in the technical development of new standards for the web</a:t>
            </a:r>
          </a:p>
          <a:p>
            <a:r>
              <a:rPr lang="de-DE" altLang="en-US"/>
              <a:t>---------</a:t>
            </a:r>
          </a:p>
          <a:p>
            <a:r>
              <a:rPr lang="de-DE" altLang="en-US"/>
              <a:t>INRIA well-known for incubating new initiatives as they did originally as host for W3C.</a:t>
            </a:r>
          </a:p>
          <a:p>
            <a:r>
              <a:rPr lang="de-DE" altLang="en-US"/>
              <a:t>Now the opportunity to expand into a new phase -&gt; Logical step to put the European participation in W3C </a:t>
            </a:r>
          </a:p>
          <a:p>
            <a:r>
              <a:rPr lang="de-DE" altLang="en-US"/>
              <a:t>on a broader basis by shifting the host from INRIA to ERCIM</a:t>
            </a:r>
          </a:p>
          <a:p>
            <a:r>
              <a:rPr lang="de-DE" altLang="en-US"/>
              <a:t>--------</a:t>
            </a:r>
          </a:p>
          <a:p>
            <a:r>
              <a:rPr lang="de-DE" altLang="en-US"/>
              <a:t>CWI (Benelux), FhG IMK (Germany &amp; Austria), FORTH (Greece), SZTAKI (Hungary), CNR (Italy), SICS (Sweden), CLRC (UK &amp; Ireland)</a:t>
            </a:r>
          </a:p>
          <a:p>
            <a:r>
              <a:rPr lang="de-DE" altLang="en-US"/>
              <a:t>Offices work with W3C hosts promoting local languages, broadening W3C‘s geographical base, and encouraging international participation in W3C activities.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C4A9C-A277-9537-8A5F-766A1C552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4C08E43-21E4-71BC-6245-19FFDDF5C7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190C551-2D18-3A24-E591-54906413C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6645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solidFill>
            <a:srgbClr val="FFFFFF"/>
          </a:solidFill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In every European country there should be one member institute, which serves …</a:t>
            </a:r>
          </a:p>
          <a:p>
            <a:r>
              <a:rPr lang="en-GB" altLang="en-US"/>
              <a:t>It is our s</a:t>
            </a:r>
            <a:r>
              <a:rPr lang="de-DE" altLang="en-US"/>
              <a:t>trong belief that all participants will benefit from cooperation</a:t>
            </a:r>
          </a:p>
          <a:p>
            <a:r>
              <a:rPr lang="de-DE" altLang="en-US"/>
              <a:t> - By sharing knowledge</a:t>
            </a:r>
          </a:p>
          <a:p>
            <a:r>
              <a:rPr lang="de-DE" altLang="en-US"/>
              <a:t> - By developing a shared vision on technological developments</a:t>
            </a:r>
          </a:p>
          <a:p>
            <a:r>
              <a:rPr lang="de-DE" altLang="en-US"/>
              <a:t> - And by utilizing synergy</a:t>
            </a:r>
          </a:p>
          <a:p>
            <a:r>
              <a:rPr lang="de-DE" altLang="en-US"/>
              <a:t>------------------</a:t>
            </a:r>
          </a:p>
          <a:p>
            <a:r>
              <a:rPr lang="de-DE" altLang="en-US"/>
              <a:t>ERCIM fosters a shared view among its members which is based on the ambition to excel .... and to act as a bridge to </a:t>
            </a:r>
          </a:p>
          <a:p>
            <a:r>
              <a:rPr lang="de-DE" altLang="en-US"/>
              <a:t>promote European applications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solidFill>
            <a:srgbClr val="FFFFFF"/>
          </a:solidFill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en-US"/>
              <a:t>... And other international organisations like NSF, ESF and W3C </a:t>
            </a:r>
          </a:p>
          <a:p>
            <a:r>
              <a:rPr lang="de-DE" altLang="en-US"/>
              <a:t>----------------</a:t>
            </a:r>
          </a:p>
          <a:p>
            <a:r>
              <a:rPr lang="de-DE" altLang="en-US"/>
              <a:t>MoU signed with ESF,</a:t>
            </a:r>
          </a:p>
          <a:p>
            <a:r>
              <a:rPr lang="de-DE" altLang="en-US"/>
              <a:t>Had a joint ERCIM-ESF workshop to discuss important topics for research in ICT</a:t>
            </a:r>
          </a:p>
          <a:p>
            <a:r>
              <a:rPr lang="de-DE" altLang="en-US"/>
              <a:t>Meetings with ESF and NSF</a:t>
            </a:r>
          </a:p>
          <a:p>
            <a:endParaRPr lang="de-DE" altLang="en-US"/>
          </a:p>
          <a:p>
            <a:r>
              <a:rPr lang="de-DE" altLang="en-US"/>
              <a:t>With all these objectives and actions to reach them, we think we as ERCIM create added value for our members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solidFill>
            <a:srgbClr val="FFFFFF"/>
          </a:solidFill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en-US"/>
              <a:t>BoD: Policy and important decisions</a:t>
            </a:r>
          </a:p>
          <a:p>
            <a:r>
              <a:rPr lang="de-DE" altLang="en-US"/>
              <a:t>XC: preparations of BoD meetings, carries out policy defined by BoD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solidFill>
            <a:srgbClr val="FFFFFF"/>
          </a:solidFill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5E109-2717-8AD9-817E-67B265A07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C2F1A8D-05DC-BF86-B814-9688E4676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59CDC80-BBA2-98C1-5A5B-FE4CC4ED7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039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5163" y="838200"/>
            <a:ext cx="5984875" cy="3367088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41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32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Line 32"/>
          <p:cNvSpPr>
            <a:spLocks noChangeShapeType="1"/>
          </p:cNvSpPr>
          <p:nvPr userDrawn="1"/>
        </p:nvSpPr>
        <p:spPr bwMode="auto">
          <a:xfrm>
            <a:off x="2133600" y="685800"/>
            <a:ext cx="9753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/>
          </a:p>
        </p:txBody>
      </p:sp>
      <p:sp>
        <p:nvSpPr>
          <p:cNvPr id="8" name="Line 33"/>
          <p:cNvSpPr>
            <a:spLocks noChangeShapeType="1"/>
          </p:cNvSpPr>
          <p:nvPr userDrawn="1"/>
        </p:nvSpPr>
        <p:spPr bwMode="auto">
          <a:xfrm>
            <a:off x="914400" y="685800"/>
            <a:ext cx="812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200"/>
          </a:p>
        </p:txBody>
      </p:sp>
      <p:sp>
        <p:nvSpPr>
          <p:cNvPr id="9" name="Rectangle 34"/>
          <p:cNvSpPr>
            <a:spLocks noChangeArrowheads="1"/>
          </p:cNvSpPr>
          <p:nvPr userDrawn="1"/>
        </p:nvSpPr>
        <p:spPr bwMode="auto">
          <a:xfrm>
            <a:off x="0" y="6507164"/>
            <a:ext cx="12192000" cy="350837"/>
          </a:xfrm>
          <a:prstGeom prst="rect">
            <a:avLst/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1800" i="1" dirty="0">
                <a:solidFill>
                  <a:schemeClr val="bg1"/>
                </a:solidFill>
                <a:latin typeface="Franklin Gothic Demi" panose="020B0703020102020204" pitchFamily="34" charset="0"/>
              </a:rPr>
              <a:t>Connected Excellence in Research</a:t>
            </a:r>
            <a:r>
              <a:rPr lang="en-GB" altLang="en-US" sz="1800" i="1" dirty="0"/>
              <a:t> 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965" y="231488"/>
            <a:ext cx="1498520" cy="117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8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im.eu/human-capital/cor-baayen-award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ercim.e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14600" y="2667001"/>
            <a:ext cx="7010400" cy="144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GB" altLang="en-US" sz="4400" b="1">
                <a:latin typeface="Franklin Gothic Medium" panose="020B0603020102020204" pitchFamily="34" charset="0"/>
              </a:rPr>
              <a:t>E</a:t>
            </a:r>
            <a:r>
              <a:rPr lang="en-GB" altLang="en-US" sz="3600">
                <a:latin typeface="Franklin Gothic Medium" panose="020B0603020102020204" pitchFamily="34" charset="0"/>
              </a:rPr>
              <a:t>uropean </a:t>
            </a:r>
            <a:r>
              <a:rPr lang="en-GB" altLang="en-US" sz="4400" b="1">
                <a:latin typeface="Franklin Gothic Medium" panose="020B0603020102020204" pitchFamily="34" charset="0"/>
              </a:rPr>
              <a:t>R</a:t>
            </a:r>
            <a:r>
              <a:rPr lang="en-GB" altLang="en-US" sz="3600">
                <a:latin typeface="Franklin Gothic Medium" panose="020B0603020102020204" pitchFamily="34" charset="0"/>
              </a:rPr>
              <a:t>esearch </a:t>
            </a:r>
            <a:r>
              <a:rPr lang="en-GB" altLang="en-US" sz="4400" b="1">
                <a:latin typeface="Franklin Gothic Medium" panose="020B0603020102020204" pitchFamily="34" charset="0"/>
              </a:rPr>
              <a:t>C</a:t>
            </a:r>
            <a:r>
              <a:rPr lang="en-GB" altLang="en-US" sz="3600">
                <a:latin typeface="Franklin Gothic Medium" panose="020B0603020102020204" pitchFamily="34" charset="0"/>
              </a:rPr>
              <a:t>onsortium for </a:t>
            </a:r>
            <a:r>
              <a:rPr lang="en-GB" altLang="en-US" sz="4400" b="1">
                <a:latin typeface="Franklin Gothic Medium" panose="020B0603020102020204" pitchFamily="34" charset="0"/>
              </a:rPr>
              <a:t>I</a:t>
            </a:r>
            <a:r>
              <a:rPr lang="en-GB" altLang="en-US" sz="3600">
                <a:latin typeface="Franklin Gothic Medium" panose="020B0603020102020204" pitchFamily="34" charset="0"/>
              </a:rPr>
              <a:t>nformatics and </a:t>
            </a:r>
            <a:r>
              <a:rPr lang="en-GB" altLang="en-US" sz="4400" b="1">
                <a:latin typeface="Franklin Gothic Medium" panose="020B0603020102020204" pitchFamily="34" charset="0"/>
              </a:rPr>
              <a:t>M</a:t>
            </a:r>
            <a:r>
              <a:rPr lang="en-GB" altLang="en-US" sz="3600">
                <a:latin typeface="Franklin Gothic Medium" panose="020B0603020102020204" pitchFamily="34" charset="0"/>
              </a:rPr>
              <a:t>athematics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7620000" y="5791201"/>
            <a:ext cx="25146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altLang="en-US" sz="800"/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8304214" y="5878513"/>
            <a:ext cx="16017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r>
              <a:rPr lang="fr-FR" altLang="en-US" sz="1400" b="1" dirty="0" err="1">
                <a:latin typeface="Arial" panose="020B0604020202020204" pitchFamily="34" charset="0"/>
              </a:rPr>
              <a:t>January</a:t>
            </a:r>
            <a:r>
              <a:rPr lang="fr-FR" altLang="en-US" sz="1400" b="1">
                <a:latin typeface="Arial" panose="020B0604020202020204" pitchFamily="34" charset="0"/>
              </a:rPr>
              <a:t> 2025</a:t>
            </a:r>
            <a:endParaRPr lang="fr-FR" altLang="en-US" sz="1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091114" y="581026"/>
            <a:ext cx="2820987" cy="107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 sz="3200" b="1">
              <a:solidFill>
                <a:schemeClr val="hlink"/>
              </a:solidFill>
            </a:endParaRPr>
          </a:p>
          <a:p>
            <a:pPr algn="ctr"/>
            <a:endParaRPr lang="en-GB" altLang="en-US" sz="3200" b="1">
              <a:solidFill>
                <a:schemeClr val="hlink"/>
              </a:solidFill>
            </a:endParaRP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133600" y="2462785"/>
            <a:ext cx="8077200" cy="279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66738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200" dirty="0">
                <a:latin typeface="Franklin Gothic Demi" panose="020B0703020102020204" pitchFamily="34" charset="0"/>
              </a:rPr>
              <a:t>With a pool of IT experts from many European institutes, ERCIM has carried out:</a:t>
            </a: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GB" altLang="en-US" sz="2000" dirty="0">
                <a:latin typeface="Franklin Gothic Medium" panose="020B0603020102020204" pitchFamily="34" charset="0"/>
              </a:rPr>
              <a:t>Evaluations for the World Bank’s INFODEV Programme</a:t>
            </a: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GB" altLang="en-US" sz="2000" dirty="0">
                <a:latin typeface="Franklin Gothic Medium" panose="020B0603020102020204" pitchFamily="34" charset="0"/>
              </a:rPr>
              <a:t>Promotion activity for the EU IST Programme in Latin America</a:t>
            </a: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GB" altLang="en-US" sz="2000" dirty="0">
                <a:latin typeface="Franklin Gothic Medium" panose="020B0603020102020204" pitchFamily="34" charset="0"/>
              </a:rPr>
              <a:t>Organization of strategic workshops </a:t>
            </a: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GB" altLang="en-US" sz="2000" dirty="0">
                <a:latin typeface="Franklin Gothic Medium" panose="020B0603020102020204" pitchFamily="34" charset="0"/>
              </a:rPr>
              <a:t>Studies for the EC</a:t>
            </a:r>
          </a:p>
          <a:p>
            <a:pPr lvl="1">
              <a:lnSpc>
                <a:spcPct val="130000"/>
              </a:lnSpc>
              <a:buFontTx/>
              <a:buChar char="•"/>
            </a:pPr>
            <a:r>
              <a:rPr lang="en-GB" altLang="en-US" sz="2000" dirty="0">
                <a:latin typeface="Franklin Gothic Medium" panose="020B0603020102020204" pitchFamily="34" charset="0"/>
              </a:rPr>
              <a:t>Consultancy in research project management.</a:t>
            </a:r>
            <a:endParaRPr lang="en-GB" altLang="en-US" sz="2200" b="1" dirty="0">
              <a:latin typeface="Franklin Gothic Medium" panose="020B0603020102020204" pitchFamily="34" charset="0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5638800" y="152401"/>
            <a:ext cx="333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Consultancy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22860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133600" y="1752600"/>
            <a:ext cx="3200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 sz="2200">
              <a:latin typeface="Helvetica" panose="020B0604020202020204" pitchFamily="34" charset="0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2209800" y="2317690"/>
            <a:ext cx="8077200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400" dirty="0">
                <a:solidFill>
                  <a:srgbClr val="D0200E"/>
                </a:solidFill>
                <a:latin typeface="Franklin Gothic Demi" panose="020B0703020102020204" pitchFamily="34" charset="0"/>
              </a:rPr>
              <a:t>ERCIM, the European Partner of W3C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000" dirty="0">
                <a:latin typeface="Franklin Gothic Medium" panose="020B0603020102020204" pitchFamily="34" charset="0"/>
              </a:rPr>
              <a:t>ERCIM EEIG hosted the European headquarters of W3C in January 2003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000" dirty="0">
                <a:latin typeface="Franklin Gothic Medium" panose="020B0603020102020204" pitchFamily="34" charset="0"/>
              </a:rPr>
              <a:t>Two of the European Chapters are currently based at ERCIM institutes, namely at FORTH (Greece) and SZTAKI (Hungary).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000" dirty="0">
                <a:latin typeface="Franklin Gothic Medium" panose="020B0603020102020204" pitchFamily="34" charset="0"/>
              </a:rPr>
              <a:t>Originally, W3C Offices were located at the ERCIM institutes CWI, </a:t>
            </a:r>
            <a:r>
              <a:rPr lang="en-GB" altLang="en-US" sz="2000" dirty="0" err="1">
                <a:latin typeface="Franklin Gothic Medium" panose="020B0603020102020204" pitchFamily="34" charset="0"/>
              </a:rPr>
              <a:t>Fraunhofer-Gesellschaft</a:t>
            </a:r>
            <a:r>
              <a:rPr lang="en-GB" altLang="en-US" sz="2000" dirty="0">
                <a:latin typeface="Franklin Gothic Medium" panose="020B0603020102020204" pitchFamily="34" charset="0"/>
              </a:rPr>
              <a:t>, FORTH, SZTAKI, CNR, RISE/SICS and STFC).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GB" altLang="en-US" sz="2000" i="1" dirty="0">
              <a:latin typeface="Franklin Gothic Medium" panose="020B0603020102020204" pitchFamily="34" charset="0"/>
            </a:endParaRPr>
          </a:p>
        </p:txBody>
      </p:sp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3" y="914401"/>
            <a:ext cx="28241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2438400" y="1843088"/>
            <a:ext cx="7467600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8913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indent="-2667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GB" altLang="en-US" sz="1800" dirty="0">
                <a:latin typeface="Franklin Gothic Demi" panose="020B0703020102020204" pitchFamily="34" charset="0"/>
              </a:rPr>
              <a:t>Present Links with W3C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ERCIM members involved in Internet/Web research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Participation in W3C working groups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Three ERCIM members host W3C Chapters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Joint participation in EU projects.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2438400" y="3978276"/>
            <a:ext cx="7467600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8913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indent="-2667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GB" altLang="en-US" sz="1800" dirty="0">
                <a:latin typeface="Franklin Gothic Demi" panose="020B0703020102020204" pitchFamily="34" charset="0"/>
              </a:rPr>
              <a:t>Potential for the Future</a:t>
            </a:r>
            <a:endParaRPr lang="en-GB" altLang="en-US" sz="2000" dirty="0">
              <a:latin typeface="Franklin Gothic Demi" panose="020B0703020102020204" pitchFamily="34" charset="0"/>
            </a:endParaRP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600" dirty="0">
                <a:latin typeface="Franklin Gothic Medium" panose="020B0603020102020204" pitchFamily="34" charset="0"/>
              </a:rPr>
              <a:t>ERCIM: research in Web technologies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600" dirty="0">
                <a:latin typeface="Franklin Gothic Medium" panose="020B0603020102020204" pitchFamily="34" charset="0"/>
              </a:rPr>
              <a:t>W3C: </a:t>
            </a:r>
            <a:r>
              <a:rPr lang="en-US" altLang="en-US" sz="1600" dirty="0">
                <a:latin typeface="Franklin Gothic Medium" panose="020B0603020102020204" pitchFamily="34" charset="0"/>
              </a:rPr>
              <a:t>technology transfer and Web standards adoption by EU industry</a:t>
            </a:r>
            <a:endParaRPr lang="en-GB" altLang="en-US" sz="1600" dirty="0">
              <a:latin typeface="Franklin Gothic Medium" panose="020B0603020102020204" pitchFamily="34" charset="0"/>
            </a:endParaRP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600" dirty="0">
                <a:latin typeface="Franklin Gothic Medium" panose="020B0603020102020204" pitchFamily="34" charset="0"/>
              </a:rPr>
              <a:t>Broader base in Europe for W3C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600" dirty="0">
                <a:latin typeface="Franklin Gothic Medium" panose="020B0603020102020204" pitchFamily="34" charset="0"/>
              </a:rPr>
              <a:t>Increased European participation in  Web standardisation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GB" altLang="en-US" sz="1600" dirty="0">
                <a:latin typeface="Franklin Gothic Medium" panose="020B0603020102020204" pitchFamily="34" charset="0"/>
              </a:rPr>
              <a:t>W3C – ERCIM joint Horizon Europe projects.</a:t>
            </a:r>
          </a:p>
        </p:txBody>
      </p:sp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3" y="914401"/>
            <a:ext cx="28241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22860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057400" y="2743201"/>
            <a:ext cx="784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 sz="2400">
              <a:latin typeface="Helvetica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2000">
              <a:latin typeface="Helvetica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2000">
              <a:latin typeface="Helvetica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2000">
              <a:latin typeface="Helvetica" panose="020B0604020202020204" pitchFamily="34" charset="0"/>
            </a:endParaRPr>
          </a:p>
        </p:txBody>
      </p:sp>
      <p:sp>
        <p:nvSpPr>
          <p:cNvPr id="27652" name="Text Box 7"/>
          <p:cNvSpPr txBox="1">
            <a:spLocks noChangeArrowheads="1"/>
          </p:cNvSpPr>
          <p:nvPr/>
        </p:nvSpPr>
        <p:spPr bwMode="auto">
          <a:xfrm>
            <a:off x="2133600" y="1857376"/>
            <a:ext cx="7696200" cy="244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61988" indent="-187325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800">
                <a:latin typeface="Franklin Gothic Demi" panose="020B0703020102020204" pitchFamily="34" charset="0"/>
              </a:rPr>
              <a:t>ERCIM participates in research projects </a:t>
            </a:r>
            <a:br>
              <a:rPr lang="en-GB" altLang="en-US" sz="2800">
                <a:latin typeface="Franklin Gothic Demi" panose="020B0703020102020204" pitchFamily="34" charset="0"/>
              </a:rPr>
            </a:br>
            <a:r>
              <a:rPr lang="en-GB" altLang="en-US" sz="2800">
                <a:latin typeface="Franklin Gothic Demi" panose="020B0703020102020204" pitchFamily="34" charset="0"/>
              </a:rPr>
              <a:t>as coordinator or partner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n-GB" altLang="en-US" sz="2800">
              <a:latin typeface="Franklin Gothic Demi" panose="020B070302010202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D0200E"/>
                </a:solidFill>
                <a:latin typeface="Franklin Gothic Medium" panose="020B0603020102020204" pitchFamily="34" charset="0"/>
              </a:rPr>
              <a:t>Scientific activities</a:t>
            </a:r>
            <a:r>
              <a:rPr lang="en-GB" altLang="en-US" sz="2400">
                <a:latin typeface="Franklin Gothic Medium" panose="020B0603020102020204" pitchFamily="34" charset="0"/>
              </a:rPr>
              <a:t>: carried out by ERCIM members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400">
                <a:solidFill>
                  <a:srgbClr val="D0200E"/>
                </a:solidFill>
                <a:latin typeface="Franklin Gothic Medium" panose="020B0603020102020204" pitchFamily="34" charset="0"/>
              </a:rPr>
              <a:t>Administrative tasks</a:t>
            </a:r>
            <a:r>
              <a:rPr lang="en-GB" altLang="en-US" sz="2400">
                <a:latin typeface="Franklin Gothic Medium" panose="020B0603020102020204" pitchFamily="34" charset="0"/>
              </a:rPr>
              <a:t>: carried out by the ERCIM office.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4746625" y="152401"/>
            <a:ext cx="42370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Science coordination</a:t>
            </a:r>
          </a:p>
        </p:txBody>
      </p:sp>
      <p:sp>
        <p:nvSpPr>
          <p:cNvPr id="27654" name="Text Box 12"/>
          <p:cNvSpPr txBox="1">
            <a:spLocks noChangeArrowheads="1"/>
          </p:cNvSpPr>
          <p:nvPr/>
        </p:nvSpPr>
        <p:spPr bwMode="auto">
          <a:xfrm>
            <a:off x="5638801" y="671513"/>
            <a:ext cx="33448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>
                <a:solidFill>
                  <a:srgbClr val="D0200E"/>
                </a:solidFill>
                <a:latin typeface="Franklin Gothic Medium" panose="020B0603020102020204" pitchFamily="34" charset="0"/>
              </a:rPr>
              <a:t>Research Projects</a:t>
            </a:r>
          </a:p>
        </p:txBody>
      </p:sp>
      <p:sp>
        <p:nvSpPr>
          <p:cNvPr id="27655" name="TextBox 1"/>
          <p:cNvSpPr txBox="1">
            <a:spLocks noChangeArrowheads="1"/>
          </p:cNvSpPr>
          <p:nvPr/>
        </p:nvSpPr>
        <p:spPr bwMode="auto">
          <a:xfrm>
            <a:off x="2963863" y="4657725"/>
            <a:ext cx="5935662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GB" altLang="en-US" sz="2800" dirty="0">
                <a:latin typeface="Franklin Gothic Book" panose="020B0503020102020204" pitchFamily="34" charset="0"/>
                <a:cs typeface="Helvetica" panose="020B0604020202020204" pitchFamily="34" charset="0"/>
              </a:rPr>
              <a:t>Through ERCIM, our member institutes have participated in more than 120 EU-funded projects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470660" y="1847216"/>
            <a:ext cx="8027353" cy="3988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GB" altLang="en-US" sz="2400" dirty="0">
                <a:solidFill>
                  <a:srgbClr val="D0200E"/>
                </a:solidFill>
                <a:latin typeface="Franklin Gothic Demi" panose="020B0703020102020204" pitchFamily="34" charset="0"/>
              </a:rPr>
              <a:t>Current/recent projects include: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Helvetica" panose="020B0604020202020204" pitchFamily="34" charset="0"/>
              </a:rPr>
              <a:t>NEPHELE - Future European platforms for the Edge -A lightweight software stack and synergetic meta-orchestration framework for the next generation compute continuum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Helvetica" panose="020B0604020202020204" pitchFamily="34" charset="0"/>
              </a:rPr>
              <a:t>SMARTEDGE - Semantic Low-code Programming Tools for Edge Intelligence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Helvetica" panose="020B0604020202020204" pitchFamily="34" charset="0"/>
              </a:rPr>
              <a:t>GLACIATION – Using </a:t>
            </a:r>
            <a:r>
              <a:rPr lang="en-US" altLang="en-US" sz="2000" dirty="0">
                <a:latin typeface="Helvetica" panose="020B0604020202020204" pitchFamily="34" charset="0"/>
              </a:rPr>
              <a:t>emerging digital technologies to provide services for green and privacy preserving data operations across the edge-to-cloud architecture. </a:t>
            </a:r>
            <a:endParaRPr lang="en-GB" altLang="en-US" sz="2000" dirty="0">
              <a:latin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fr-FR" altLang="en-US" sz="2400" dirty="0">
              <a:latin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altLang="en-US" sz="2400" dirty="0">
                <a:latin typeface="Helvetica" panose="020B0604020202020204" pitchFamily="34" charset="0"/>
              </a:rPr>
              <a:t>See https://www.ercim.eu/activity/projects</a:t>
            </a:r>
          </a:p>
        </p:txBody>
      </p:sp>
      <p:sp>
        <p:nvSpPr>
          <p:cNvPr id="29699" name="Text Box 12"/>
          <p:cNvSpPr txBox="1">
            <a:spLocks noChangeArrowheads="1"/>
          </p:cNvSpPr>
          <p:nvPr/>
        </p:nvSpPr>
        <p:spPr bwMode="auto">
          <a:xfrm>
            <a:off x="4757738" y="152401"/>
            <a:ext cx="42148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Science coordination</a:t>
            </a:r>
          </a:p>
        </p:txBody>
      </p:sp>
      <p:sp>
        <p:nvSpPr>
          <p:cNvPr id="29700" name="Text Box 12"/>
          <p:cNvSpPr txBox="1">
            <a:spLocks noChangeArrowheads="1"/>
          </p:cNvSpPr>
          <p:nvPr/>
        </p:nvSpPr>
        <p:spPr bwMode="auto">
          <a:xfrm>
            <a:off x="5638800" y="671513"/>
            <a:ext cx="33337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>
                <a:solidFill>
                  <a:srgbClr val="D0200E"/>
                </a:solidFill>
                <a:latin typeface="Franklin Gothic Medium" panose="020B0603020102020204" pitchFamily="34" charset="0"/>
              </a:rPr>
              <a:t>Research Projects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17CF5-0A2D-1F7E-0FF8-31D18BB78F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8D2A861-5499-EFED-8C03-E73CE1D95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637" y="2179812"/>
            <a:ext cx="3479102" cy="290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6763" algn="l"/>
              </a:tabLs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GB" altLang="en-US" sz="2400" dirty="0">
                <a:solidFill>
                  <a:srgbClr val="D0200E"/>
                </a:solidFill>
                <a:latin typeface="Franklin Gothic Demi" panose="020B0703020102020204" pitchFamily="34" charset="0"/>
              </a:rPr>
              <a:t>Latest report: </a:t>
            </a:r>
          </a:p>
          <a:p>
            <a:pPr>
              <a:lnSpc>
                <a:spcPct val="110000"/>
              </a:lnSpc>
            </a:pPr>
            <a:endParaRPr lang="en-GB" altLang="en-US" sz="2400" dirty="0">
              <a:solidFill>
                <a:srgbClr val="D0200E"/>
              </a:solidFill>
              <a:latin typeface="Franklin Gothic Demi" panose="020B0703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altLang="en-US" sz="2400" dirty="0">
                <a:latin typeface="Franklin Gothic Book" panose="020B0503020102020204" pitchFamily="34" charset="0"/>
              </a:rPr>
              <a:t>Towards a Shared AI Strategy for European Digital Science Institutes and Organisations</a:t>
            </a:r>
          </a:p>
          <a:p>
            <a:pPr>
              <a:lnSpc>
                <a:spcPct val="110000"/>
              </a:lnSpc>
            </a:pPr>
            <a:endParaRPr lang="en-GB" altLang="en-US" sz="2400" dirty="0">
              <a:solidFill>
                <a:srgbClr val="D0200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9699" name="Text Box 12">
            <a:extLst>
              <a:ext uri="{FF2B5EF4-FFF2-40B4-BE49-F238E27FC236}">
                <a16:creationId xmlns:a16="http://schemas.microsoft.com/office/drawing/2014/main" id="{F4480BDC-F7CF-1524-9851-F26645DB6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152401"/>
            <a:ext cx="42148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Science coordination</a:t>
            </a:r>
          </a:p>
        </p:txBody>
      </p:sp>
      <p:sp>
        <p:nvSpPr>
          <p:cNvPr id="29700" name="Text Box 12">
            <a:extLst>
              <a:ext uri="{FF2B5EF4-FFF2-40B4-BE49-F238E27FC236}">
                <a16:creationId xmlns:a16="http://schemas.microsoft.com/office/drawing/2014/main" id="{4AF734FF-05BA-1A1F-F23E-B1D0B57FE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71513"/>
            <a:ext cx="33337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 dirty="0">
                <a:solidFill>
                  <a:srgbClr val="D0200E"/>
                </a:solidFill>
                <a:latin typeface="Franklin Gothic Medium" panose="020B0603020102020204" pitchFamily="34" charset="0"/>
              </a:rPr>
              <a:t>Visionary events and strategic report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CA226A-58B6-FB79-28B2-69BD98C697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901" y="1675961"/>
            <a:ext cx="3023806" cy="431815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3406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2"/>
          <p:cNvSpPr>
            <a:spLocks noChangeArrowheads="1"/>
          </p:cNvSpPr>
          <p:nvPr/>
        </p:nvSpPr>
        <p:spPr bwMode="auto">
          <a:xfrm>
            <a:off x="1684020" y="2390776"/>
            <a:ext cx="4488181" cy="2347913"/>
          </a:xfrm>
          <a:prstGeom prst="roundRect">
            <a:avLst>
              <a:gd name="adj" fmla="val 5417"/>
            </a:avLst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950720" y="2692401"/>
            <a:ext cx="4221480" cy="1878013"/>
          </a:xfrm>
          <a:prstGeom prst="rect">
            <a:avLst/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188913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66738" indent="-187325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85863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4963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Computational and Methodological Statistics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Dependable Software-Intensive Embedded Systems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Ethics – Beyond Compliance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Formal Methods for Industrial Critical Systems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Image and Video Understanding (MUSCLE)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Security and Trust Management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791200" y="2667000"/>
            <a:ext cx="4191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lvl="1">
              <a:buFontTx/>
              <a:buChar char="•"/>
            </a:pPr>
            <a:endParaRPr lang="en-GB" altLang="en-US" sz="2400"/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6553200" y="2073275"/>
            <a:ext cx="3429000" cy="330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8913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latin typeface="Franklin Gothic Medium" panose="020B0603020102020204" pitchFamily="34" charset="0"/>
              </a:rPr>
              <a:t>Organise workshops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latin typeface="Franklin Gothic Medium" panose="020B0603020102020204" pitchFamily="34" charset="0"/>
              </a:rPr>
              <a:t>Prepare common projects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latin typeface="Franklin Gothic Medium" panose="020B0603020102020204" pitchFamily="34" charset="0"/>
              </a:rPr>
              <a:t>Receive fellows from ERCIM’s fellowship programme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>
                <a:latin typeface="Franklin Gothic Medium" panose="020B0603020102020204" pitchFamily="34" charset="0"/>
              </a:rPr>
              <a:t>Are entitled to financial support</a:t>
            </a:r>
          </a:p>
        </p:txBody>
      </p:sp>
      <p:sp>
        <p:nvSpPr>
          <p:cNvPr id="31750" name="Text Box 12"/>
          <p:cNvSpPr txBox="1">
            <a:spLocks noChangeArrowheads="1"/>
          </p:cNvSpPr>
          <p:nvPr/>
        </p:nvSpPr>
        <p:spPr bwMode="auto">
          <a:xfrm>
            <a:off x="4902200" y="152401"/>
            <a:ext cx="40592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Science coordination</a:t>
            </a:r>
          </a:p>
        </p:txBody>
      </p:sp>
      <p:sp>
        <p:nvSpPr>
          <p:cNvPr id="31751" name="Text Box 12"/>
          <p:cNvSpPr txBox="1">
            <a:spLocks noChangeArrowheads="1"/>
          </p:cNvSpPr>
          <p:nvPr/>
        </p:nvSpPr>
        <p:spPr bwMode="auto">
          <a:xfrm>
            <a:off x="5638800" y="671513"/>
            <a:ext cx="33226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>
                <a:solidFill>
                  <a:srgbClr val="D0200E"/>
                </a:solidFill>
                <a:latin typeface="Franklin Gothic Medium" panose="020B0603020102020204" pitchFamily="34" charset="0"/>
              </a:rPr>
              <a:t>Working Groups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12"/>
          <p:cNvSpPr>
            <a:spLocks noChangeArrowheads="1"/>
          </p:cNvSpPr>
          <p:nvPr/>
        </p:nvSpPr>
        <p:spPr bwMode="auto">
          <a:xfrm>
            <a:off x="2098676" y="2649747"/>
            <a:ext cx="4073525" cy="2262817"/>
          </a:xfrm>
          <a:prstGeom prst="roundRect">
            <a:avLst>
              <a:gd name="adj" fmla="val 5417"/>
            </a:avLst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2185988" y="2801189"/>
            <a:ext cx="3929062" cy="1982788"/>
          </a:xfrm>
          <a:prstGeom prst="rect">
            <a:avLst/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457200" indent="-4572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66738" indent="-187325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85863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4963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Big Data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Security and Privacy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GB" alt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Open Access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r-FR" alt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AI</a:t>
            </a:r>
            <a:endParaRPr lang="en-GB" altLang="en-US" sz="28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5791200" y="2667000"/>
            <a:ext cx="4191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lvl="1">
              <a:buFontTx/>
              <a:buChar char="•"/>
            </a:pPr>
            <a:endParaRPr lang="en-GB" altLang="en-US" sz="2400"/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6553200" y="1538289"/>
            <a:ext cx="34290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8913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 dirty="0">
                <a:latin typeface="Franklin Gothic Medium" panose="020B0603020102020204" pitchFamily="34" charset="0"/>
              </a:rPr>
              <a:t>Are established on the initiative of the ERCIM Board to investigate current topics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 dirty="0">
                <a:latin typeface="Franklin Gothic Medium" panose="020B0603020102020204" pitchFamily="34" charset="0"/>
              </a:rPr>
              <a:t>Limited period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 dirty="0">
                <a:latin typeface="Franklin Gothic Medium" panose="020B0603020102020204" pitchFamily="34" charset="0"/>
              </a:rPr>
              <a:t>Produce strategic papers to coordinate relevant activities of common interest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400" dirty="0">
                <a:latin typeface="Franklin Gothic Medium" panose="020B0603020102020204" pitchFamily="34" charset="0"/>
              </a:rPr>
              <a:t>Receive financial support</a:t>
            </a:r>
          </a:p>
        </p:txBody>
      </p:sp>
      <p:sp>
        <p:nvSpPr>
          <p:cNvPr id="33798" name="Text Box 12"/>
          <p:cNvSpPr txBox="1">
            <a:spLocks noChangeArrowheads="1"/>
          </p:cNvSpPr>
          <p:nvPr/>
        </p:nvSpPr>
        <p:spPr bwMode="auto">
          <a:xfrm>
            <a:off x="4813300" y="152401"/>
            <a:ext cx="4159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Science coordination</a:t>
            </a:r>
          </a:p>
        </p:txBody>
      </p:sp>
      <p:sp>
        <p:nvSpPr>
          <p:cNvPr id="33799" name="Text Box 12"/>
          <p:cNvSpPr txBox="1">
            <a:spLocks noChangeArrowheads="1"/>
          </p:cNvSpPr>
          <p:nvPr/>
        </p:nvSpPr>
        <p:spPr bwMode="auto">
          <a:xfrm>
            <a:off x="5638800" y="671513"/>
            <a:ext cx="33337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>
                <a:solidFill>
                  <a:srgbClr val="D0200E"/>
                </a:solidFill>
                <a:latin typeface="Franklin Gothic Medium" panose="020B0603020102020204" pitchFamily="34" charset="0"/>
              </a:rPr>
              <a:t>Expert Groups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2860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34819" name="Text Box 12"/>
          <p:cNvSpPr txBox="1">
            <a:spLocks noChangeArrowheads="1"/>
          </p:cNvSpPr>
          <p:nvPr/>
        </p:nvSpPr>
        <p:spPr bwMode="auto">
          <a:xfrm>
            <a:off x="5638800" y="152401"/>
            <a:ext cx="333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Human Capital</a:t>
            </a:r>
          </a:p>
        </p:txBody>
      </p:sp>
      <p:sp>
        <p:nvSpPr>
          <p:cNvPr id="34820" name="Text Box 12"/>
          <p:cNvSpPr txBox="1">
            <a:spLocks noChangeArrowheads="1"/>
          </p:cNvSpPr>
          <p:nvPr/>
        </p:nvSpPr>
        <p:spPr bwMode="auto">
          <a:xfrm>
            <a:off x="4552950" y="671513"/>
            <a:ext cx="441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>
                <a:solidFill>
                  <a:srgbClr val="D0200E"/>
                </a:solidFill>
                <a:latin typeface="Franklin Gothic Medium" panose="020B0603020102020204" pitchFamily="34" charset="0"/>
              </a:rPr>
              <a:t>Postdoctoral Fellowship Programme </a:t>
            </a:r>
          </a:p>
        </p:txBody>
      </p:sp>
      <p:sp>
        <p:nvSpPr>
          <p:cNvPr id="34821" name="Rectangle 12"/>
          <p:cNvSpPr>
            <a:spLocks noChangeArrowheads="1"/>
          </p:cNvSpPr>
          <p:nvPr/>
        </p:nvSpPr>
        <p:spPr bwMode="auto">
          <a:xfrm>
            <a:off x="1137285" y="2152649"/>
            <a:ext cx="3945255" cy="388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2857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Open to PhDs, world-wide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Over 750 fellowships awarded since 1990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12 months duration at an ERCIM institute (with possible extension)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Includes exchange programme for a short </a:t>
            </a:r>
            <a:br>
              <a:rPr lang="en-GB" altLang="en-US" sz="1800" dirty="0">
                <a:latin typeface="Franklin Gothic Medium" panose="020B0603020102020204" pitchFamily="34" charset="0"/>
              </a:rPr>
            </a:br>
            <a:r>
              <a:rPr lang="en-GB" altLang="en-US" sz="1800" dirty="0">
                <a:latin typeface="Franklin Gothic Medium" panose="020B0603020102020204" pitchFamily="34" charset="0"/>
              </a:rPr>
              <a:t>visit in a second ERCIM </a:t>
            </a:r>
            <a:br>
              <a:rPr lang="en-GB" altLang="en-US" sz="1800" dirty="0">
                <a:latin typeface="Franklin Gothic Medium" panose="020B0603020102020204" pitchFamily="34" charset="0"/>
              </a:rPr>
            </a:br>
            <a:r>
              <a:rPr lang="en-GB" altLang="en-US" sz="1800" dirty="0">
                <a:latin typeface="Franklin Gothic Medium" panose="020B0603020102020204" pitchFamily="34" charset="0"/>
              </a:rPr>
              <a:t>institute  (Research Exchange Programme)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Franklin Gothic Medium" panose="020B0603020102020204" pitchFamily="34" charset="0"/>
              </a:rPr>
              <a:t>Competitive salary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540" y="2152649"/>
            <a:ext cx="6177280" cy="34747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057400" y="1857376"/>
            <a:ext cx="8229600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33400" indent="33338"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85863" indent="-228600"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4963" indent="-228600"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GB" altLang="en-US" dirty="0">
                <a:solidFill>
                  <a:srgbClr val="D0200E"/>
                </a:solidFill>
                <a:latin typeface="Franklin Gothic Demi" panose="020B0703020102020204" pitchFamily="34" charset="0"/>
              </a:rPr>
              <a:t>Cor Baayen Young Researcher Award</a:t>
            </a: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awarded every year to a promising young researcher in computer science and applied mathematics. </a:t>
            </a: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created in 1995 to honour the first ERCIM President.</a:t>
            </a: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consists of a cheque for 5000 Euro together with an award certificate.</a:t>
            </a:r>
          </a:p>
          <a:p>
            <a:pPr lvl="1">
              <a:lnSpc>
                <a:spcPct val="90000"/>
              </a:lnSpc>
              <a:buFontTx/>
              <a:buChar char="•"/>
              <a:defRPr/>
            </a:pPr>
            <a:endParaRPr lang="en-US" altLang="en-US" sz="2000" dirty="0">
              <a:latin typeface="Franklin Gothic Medium" panose="020B0603020102020204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>
                <a:latin typeface="Franklin Gothic Medium" panose="020B0603020102020204" pitchFamily="34" charset="0"/>
              </a:rPr>
              <a:t>Latest Winners: </a:t>
            </a: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latin typeface="Franklin Gothic Medium" panose="020B0603020102020204" pitchFamily="34" charset="0"/>
            </a:endParaRP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Franklin Gothic Medium" panose="020B0603020102020204" pitchFamily="34" charset="0"/>
              </a:rPr>
              <a:t>2024: Nicola Messina</a:t>
            </a: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Franklin Gothic Medium" panose="020B0603020102020204" pitchFamily="34" charset="0"/>
              </a:rPr>
              <a:t>2023: Rianne de Heide</a:t>
            </a: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Franklin Gothic Medium" panose="020B0603020102020204" pitchFamily="34" charset="0"/>
              </a:rPr>
              <a:t>2022: Fabio Carrara</a:t>
            </a:r>
          </a:p>
          <a:p>
            <a:pPr marL="8763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latin typeface="Franklin Gothic Medium" panose="020B0603020102020204" pitchFamily="34" charset="0"/>
              </a:rPr>
              <a:t>2021: Tomasz </a:t>
            </a:r>
            <a:r>
              <a:rPr lang="en-US" altLang="en-US" sz="2000" dirty="0" err="1">
                <a:latin typeface="Franklin Gothic Medium" panose="020B0603020102020204" pitchFamily="34" charset="0"/>
              </a:rPr>
              <a:t>Kociumaka</a:t>
            </a:r>
            <a:endParaRPr lang="en-US" altLang="en-US" sz="2000" dirty="0">
              <a:latin typeface="Franklin Gothic Medium" panose="020B0603020102020204" pitchFamily="34" charset="0"/>
            </a:endParaRPr>
          </a:p>
          <a:p>
            <a:pPr lvl="1" indent="0">
              <a:lnSpc>
                <a:spcPct val="90000"/>
              </a:lnSpc>
              <a:defRPr/>
            </a:pPr>
            <a:endParaRPr lang="en-US" altLang="en-US" sz="2000" dirty="0">
              <a:latin typeface="Franklin Gothic Medium" panose="020B0603020102020204" pitchFamily="34" charset="0"/>
            </a:endParaRPr>
          </a:p>
          <a:p>
            <a:pPr lvl="1" indent="0">
              <a:lnSpc>
                <a:spcPct val="90000"/>
              </a:lnSpc>
              <a:defRPr/>
            </a:pPr>
            <a:r>
              <a:rPr lang="en-US" altLang="en-US" sz="2000" dirty="0">
                <a:latin typeface="Franklin Gothic Medium" panose="020B0603020102020204" pitchFamily="34" charset="0"/>
              </a:rPr>
              <a:t>See: </a:t>
            </a:r>
            <a:r>
              <a:rPr lang="en-US" altLang="en-US" sz="2000" dirty="0">
                <a:latin typeface="Franklin Gothic Medium" panose="020B0603020102020204" pitchFamily="34" charset="0"/>
                <a:hlinkClick r:id="rId3"/>
              </a:rPr>
              <a:t>https://www.ercim.eu/human-capital/cor-baayen-award</a:t>
            </a:r>
            <a:r>
              <a:rPr lang="en-US" altLang="en-US" sz="2000" dirty="0">
                <a:latin typeface="Franklin Gothic Medium" panose="020B0603020102020204" pitchFamily="34" charset="0"/>
              </a:rPr>
              <a:t> </a:t>
            </a:r>
          </a:p>
        </p:txBody>
      </p:sp>
      <p:sp>
        <p:nvSpPr>
          <p:cNvPr id="36867" name="Text Box 12"/>
          <p:cNvSpPr txBox="1">
            <a:spLocks noChangeArrowheads="1"/>
          </p:cNvSpPr>
          <p:nvPr/>
        </p:nvSpPr>
        <p:spPr bwMode="auto">
          <a:xfrm>
            <a:off x="5638800" y="152401"/>
            <a:ext cx="3322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Human Capital</a:t>
            </a:r>
          </a:p>
        </p:txBody>
      </p:sp>
      <p:sp>
        <p:nvSpPr>
          <p:cNvPr id="36868" name="Text Box 12"/>
          <p:cNvSpPr txBox="1">
            <a:spLocks noChangeArrowheads="1"/>
          </p:cNvSpPr>
          <p:nvPr/>
        </p:nvSpPr>
        <p:spPr bwMode="auto">
          <a:xfrm>
            <a:off x="4552950" y="671513"/>
            <a:ext cx="44084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>
                <a:solidFill>
                  <a:srgbClr val="D0200E"/>
                </a:solidFill>
                <a:latin typeface="Franklin Gothic Medium" panose="020B0603020102020204" pitchFamily="34" charset="0"/>
              </a:rPr>
              <a:t>Cor Baayen Award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091114" y="581026"/>
            <a:ext cx="2820987" cy="107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 sz="3200" b="1">
              <a:solidFill>
                <a:schemeClr val="hlink"/>
              </a:solidFill>
            </a:endParaRPr>
          </a:p>
          <a:p>
            <a:pPr algn="ctr"/>
            <a:endParaRPr lang="en-GB" altLang="en-US" sz="3200" b="1">
              <a:solidFill>
                <a:schemeClr val="hlink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438400" y="2063751"/>
            <a:ext cx="7696200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8913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400">
                <a:latin typeface="Franklin Gothic Book" panose="020B0503020102020204" pitchFamily="34" charset="0"/>
              </a:rPr>
              <a:t>Contributing to a leading role of Europe in ICT: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>
                <a:latin typeface="Franklin Gothic Book" panose="020B0503020102020204" pitchFamily="34" charset="0"/>
              </a:rPr>
              <a:t>by building a European-wide, open network of centres of excellence in ICT. 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>
                <a:latin typeface="Franklin Gothic Book" panose="020B0503020102020204" pitchFamily="34" charset="0"/>
              </a:rPr>
              <a:t>by excelling in research and by acting as a bridge to applications. 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>
                <a:latin typeface="Franklin Gothic Book" panose="020B0503020102020204" pitchFamily="34" charset="0"/>
              </a:rPr>
              <a:t>by being internationally recognized as a major representative organisation in its field; the portal which gives access to all relevant ICT research groups in Europe.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GB" altLang="en-US" sz="2000">
              <a:latin typeface="Franklin Gothic Book" panose="020B050302010202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endParaRPr lang="en-GB" altLang="en-US" sz="2400">
              <a:latin typeface="Helvetica" panose="020B0604020202020204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749926" y="184151"/>
            <a:ext cx="3222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Objectives (1)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2"/>
          <p:cNvSpPr txBox="1">
            <a:spLocks noChangeArrowheads="1"/>
          </p:cNvSpPr>
          <p:nvPr/>
        </p:nvSpPr>
        <p:spPr bwMode="auto">
          <a:xfrm>
            <a:off x="5638800" y="152401"/>
            <a:ext cx="333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Outreach</a:t>
            </a:r>
          </a:p>
        </p:txBody>
      </p:sp>
      <p:sp>
        <p:nvSpPr>
          <p:cNvPr id="38915" name="Text Box 12"/>
          <p:cNvSpPr txBox="1">
            <a:spLocks noChangeArrowheads="1"/>
          </p:cNvSpPr>
          <p:nvPr/>
        </p:nvSpPr>
        <p:spPr bwMode="auto">
          <a:xfrm>
            <a:off x="4552950" y="671513"/>
            <a:ext cx="441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b="1">
                <a:solidFill>
                  <a:srgbClr val="D0200E"/>
                </a:solidFill>
                <a:latin typeface="Franklin Gothic Medium" panose="020B0603020102020204" pitchFamily="34" charset="0"/>
              </a:rPr>
              <a:t>ERCIM News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785450" y="2303464"/>
            <a:ext cx="461108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Quarterly magazine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Free subscription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Published in print and online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Referenced by dblp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Each issue features a special theme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latin typeface="Franklin Gothic Medium" panose="020B0603020102020204" pitchFamily="34" charset="0"/>
              </a:rPr>
              <a:t>About 120 articles published per year</a:t>
            </a:r>
          </a:p>
          <a:p>
            <a:pPr>
              <a:defRPr/>
            </a:pPr>
            <a:endParaRPr lang="fr-FR" altLang="en-US" sz="2000" dirty="0">
              <a:latin typeface="Franklin Gothic Medium" panose="020B0603020102020204" pitchFamily="34" charset="0"/>
            </a:endParaRPr>
          </a:p>
          <a:p>
            <a:pPr>
              <a:defRPr/>
            </a:pPr>
            <a:r>
              <a:rPr lang="fr-FR" altLang="en-US" sz="2000" dirty="0" err="1">
                <a:latin typeface="Franklin Gothic Medium" panose="020B0603020102020204" pitchFamily="34" charset="0"/>
              </a:rPr>
              <a:t>See</a:t>
            </a:r>
            <a:r>
              <a:rPr lang="fr-FR" altLang="en-US" sz="2000" dirty="0">
                <a:latin typeface="Franklin Gothic Medium" panose="020B0603020102020204" pitchFamily="34" charset="0"/>
              </a:rPr>
              <a:t>: https://ercim-news.ercim.eu </a:t>
            </a:r>
            <a:endParaRPr lang="en-GB" altLang="en-US" sz="2000" dirty="0">
              <a:latin typeface="Franklin Gothic Medium" panose="020B0603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947D1B-34FF-F78D-977B-905A921E8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925" y="1809750"/>
            <a:ext cx="1428750" cy="2019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B79A37-015A-D9CB-6B25-B1C42A067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49" y="1809750"/>
            <a:ext cx="1428750" cy="2019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11FD85C-3ECB-51C7-81E8-946301835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925" y="4156136"/>
            <a:ext cx="1428750" cy="20193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C3B0BE8-3A91-6808-334D-329A8D6587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49" y="4156136"/>
            <a:ext cx="1428750" cy="20193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22860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2286000" y="2770188"/>
            <a:ext cx="8001000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2000" dirty="0">
                <a:latin typeface="Franklin Gothic Demi" panose="020B0703020102020204" pitchFamily="34" charset="0"/>
              </a:rPr>
              <a:t>ERCIM Office</a:t>
            </a:r>
          </a:p>
          <a:p>
            <a:r>
              <a:rPr lang="en-GB" altLang="en-US" sz="2000" dirty="0">
                <a:latin typeface="Franklin Gothic Demi" panose="020B0703020102020204" pitchFamily="34" charset="0"/>
              </a:rPr>
              <a:t>BP 93</a:t>
            </a:r>
          </a:p>
          <a:p>
            <a:r>
              <a:rPr lang="en-GB" altLang="en-US" sz="2000" dirty="0">
                <a:latin typeface="Franklin Gothic Demi" panose="020B0703020102020204" pitchFamily="34" charset="0"/>
              </a:rPr>
              <a:t>F-06904 Sophia Antipolis</a:t>
            </a:r>
          </a:p>
          <a:p>
            <a:endParaRPr lang="en-GB" altLang="en-US" sz="1800" dirty="0">
              <a:latin typeface="Franklin Gothic Medium" panose="020B0603020102020204" pitchFamily="34" charset="0"/>
            </a:endParaRPr>
          </a:p>
          <a:p>
            <a:r>
              <a:rPr lang="en-GB" altLang="en-US" sz="1800" dirty="0">
                <a:latin typeface="Franklin Gothic Medium" panose="020B0603020102020204" pitchFamily="34" charset="0"/>
              </a:rPr>
              <a:t>+33 4 92 38 50 10</a:t>
            </a:r>
          </a:p>
          <a:p>
            <a:r>
              <a:rPr lang="en-GB" altLang="en-US" sz="1800" dirty="0">
                <a:latin typeface="Franklin Gothic Medium" panose="020B0603020102020204" pitchFamily="34" charset="0"/>
                <a:hlinkClick r:id="rId3"/>
              </a:rPr>
              <a:t>contact@ercim.eu</a:t>
            </a:r>
          </a:p>
          <a:p>
            <a:endParaRPr lang="fr-FR" altLang="en-US" sz="1800" dirty="0">
              <a:latin typeface="Franklin Gothic Medium" panose="020B0603020102020204" pitchFamily="34" charset="0"/>
              <a:hlinkClick r:id="rId3"/>
            </a:endParaRPr>
          </a:p>
          <a:p>
            <a:r>
              <a:rPr lang="en-GB" altLang="en-US" sz="1800" b="1" dirty="0">
                <a:latin typeface="Franklin Gothic Medium" panose="020B0603020102020204" pitchFamily="34" charset="0"/>
              </a:rPr>
              <a:t>www.ercim.eu</a:t>
            </a:r>
          </a:p>
          <a:p>
            <a:endParaRPr lang="en-GB" altLang="en-US" sz="1800" dirty="0">
              <a:latin typeface="Franklin Gothic Medium" panose="020B0603020102020204" pitchFamily="34" charset="0"/>
            </a:endParaRPr>
          </a:p>
        </p:txBody>
      </p:sp>
      <p:sp>
        <p:nvSpPr>
          <p:cNvPr id="39940" name="Text Box 21"/>
          <p:cNvSpPr txBox="1">
            <a:spLocks noChangeArrowheads="1"/>
          </p:cNvSpPr>
          <p:nvPr/>
        </p:nvSpPr>
        <p:spPr bwMode="auto">
          <a:xfrm>
            <a:off x="5638800" y="152401"/>
            <a:ext cx="333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Further information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091114" y="581026"/>
            <a:ext cx="2820987" cy="107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 sz="3200" b="1">
              <a:solidFill>
                <a:schemeClr val="hlink"/>
              </a:solidFill>
            </a:endParaRPr>
          </a:p>
          <a:p>
            <a:pPr algn="ctr"/>
            <a:endParaRPr lang="en-GB" altLang="en-US" sz="3200" b="1">
              <a:solidFill>
                <a:schemeClr val="hlink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93925" y="2024064"/>
            <a:ext cx="76200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8913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indent="-2667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>
                <a:latin typeface="Helvetica" panose="020B0604020202020204" pitchFamily="34" charset="0"/>
              </a:rPr>
              <a:t>by acting as an interface for the non-EU member institutions within the European Community and other international organisations.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>
                <a:latin typeface="Helvetica" panose="020B0604020202020204" pitchFamily="34" charset="0"/>
              </a:rPr>
              <a:t>by cooperating with other international organisations in its field. 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>
                <a:latin typeface="Helvetica" panose="020B0604020202020204" pitchFamily="34" charset="0"/>
              </a:rPr>
              <a:t>by promoting cooperation in research, technology transfer, innovation and training.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5638800" y="152401"/>
            <a:ext cx="333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Objectives (2)</a:t>
            </a:r>
          </a:p>
        </p:txBody>
      </p:sp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3397250" y="4810125"/>
            <a:ext cx="50927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GB" altLang="en-US" sz="2000" b="1">
                <a:latin typeface="Franklin Gothic Medium" panose="020B0603020102020204" pitchFamily="34" charset="0"/>
                <a:cs typeface="Helvetica" panose="020B0604020202020204" pitchFamily="34" charset="0"/>
              </a:rPr>
              <a:t>Thus creating added value for its members, for their countries and for Europe.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8"/>
          <p:cNvSpPr txBox="1">
            <a:spLocks noChangeArrowheads="1"/>
          </p:cNvSpPr>
          <p:nvPr/>
        </p:nvSpPr>
        <p:spPr bwMode="auto">
          <a:xfrm>
            <a:off x="3843338" y="152401"/>
            <a:ext cx="51292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Organisational Structure</a:t>
            </a:r>
          </a:p>
        </p:txBody>
      </p:sp>
      <p:sp>
        <p:nvSpPr>
          <p:cNvPr id="12291" name="Text Box 56"/>
          <p:cNvSpPr txBox="1">
            <a:spLocks noChangeArrowheads="1"/>
          </p:cNvSpPr>
          <p:nvPr/>
        </p:nvSpPr>
        <p:spPr bwMode="auto">
          <a:xfrm>
            <a:off x="4229101" y="1647826"/>
            <a:ext cx="5686425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0200E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2000">
                <a:latin typeface="Franklin Gothic Book" panose="020B0503020102020204" pitchFamily="34" charset="0"/>
              </a:rPr>
              <a:t>The </a:t>
            </a:r>
            <a:r>
              <a:rPr lang="en-GB" altLang="en-US" sz="2000" b="1">
                <a:latin typeface="Franklin Gothic Book" panose="020B0503020102020204" pitchFamily="34" charset="0"/>
              </a:rPr>
              <a:t>ERCIM community</a:t>
            </a:r>
            <a:r>
              <a:rPr lang="en-GB" altLang="en-US" sz="2000">
                <a:latin typeface="Franklin Gothic Book" panose="020B0503020102020204" pitchFamily="34" charset="0"/>
              </a:rPr>
              <a:t> is supported by a </a:t>
            </a:r>
            <a:r>
              <a:rPr lang="en-GB" altLang="en-US" sz="2000" b="1">
                <a:latin typeface="Franklin Gothic Book" panose="020B0503020102020204" pitchFamily="34" charset="0"/>
              </a:rPr>
              <a:t>Consortium of two bodies</a:t>
            </a:r>
            <a:r>
              <a:rPr lang="en-GB" altLang="en-US" sz="2000">
                <a:latin typeface="Franklin Gothic Book" panose="020B0503020102020204" pitchFamily="34" charset="0"/>
              </a:rPr>
              <a:t>:</a:t>
            </a:r>
          </a:p>
          <a:p>
            <a:endParaRPr lang="en-GB" altLang="en-US" sz="2000" b="1">
              <a:latin typeface="Franklin Gothic Book" panose="020B0503020102020204" pitchFamily="34" charset="0"/>
            </a:endParaRPr>
          </a:p>
          <a:p>
            <a:r>
              <a:rPr lang="en-GB" altLang="en-US" sz="2000" b="1">
                <a:latin typeface="Franklin Gothic Book" panose="020B0503020102020204" pitchFamily="34" charset="0"/>
              </a:rPr>
              <a:t>ERCIM AISBL,</a:t>
            </a:r>
            <a:r>
              <a:rPr lang="en-GB" altLang="en-US" sz="2000">
                <a:latin typeface="Franklin Gothic Book" panose="020B0503020102020204" pitchFamily="34" charset="0"/>
              </a:rPr>
              <a:t> an international non-profit association under Belgian law, carrying on the activities of ERCIM concerning collaborative research, networking, and support. </a:t>
            </a:r>
          </a:p>
          <a:p>
            <a:endParaRPr lang="en-GB" altLang="en-US" sz="2000" b="1">
              <a:latin typeface="Franklin Gothic Book" panose="020B0503020102020204" pitchFamily="34" charset="0"/>
            </a:endParaRPr>
          </a:p>
          <a:p>
            <a:r>
              <a:rPr lang="en-GB" altLang="en-US" sz="2000" b="1">
                <a:latin typeface="Franklin Gothic Book" panose="020B0503020102020204" pitchFamily="34" charset="0"/>
              </a:rPr>
              <a:t>ERCIM EEIG</a:t>
            </a:r>
            <a:r>
              <a:rPr lang="en-GB" altLang="en-US" sz="2000">
                <a:latin typeface="Franklin Gothic Book" panose="020B0503020102020204" pitchFamily="34" charset="0"/>
              </a:rPr>
              <a:t>, the European Economic Interest Grouping, the European Economic Interest Grouping, responsible for managing the ERCIM Office and hosting the W3C European Host. </a:t>
            </a:r>
          </a:p>
          <a:p>
            <a:pPr algn="ctr">
              <a:spcBef>
                <a:spcPct val="50000"/>
              </a:spcBef>
            </a:pPr>
            <a:endParaRPr lang="en-GB" altLang="en-US" sz="200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08"/>
          <p:cNvSpPr txBox="1">
            <a:spLocks noChangeArrowheads="1"/>
          </p:cNvSpPr>
          <p:nvPr/>
        </p:nvSpPr>
        <p:spPr bwMode="auto">
          <a:xfrm>
            <a:off x="1139527" y="1876425"/>
            <a:ext cx="2097087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GB" altLang="en-US" sz="2000" dirty="0">
                <a:latin typeface="Franklin Gothic Medium" panose="020B0603020102020204" pitchFamily="34" charset="0"/>
              </a:rPr>
              <a:t>ERCIM is a consortium </a:t>
            </a:r>
            <a:br>
              <a:rPr lang="en-GB" altLang="en-US" sz="2000" dirty="0">
                <a:latin typeface="Franklin Gothic Medium" panose="020B0603020102020204" pitchFamily="34" charset="0"/>
              </a:rPr>
            </a:br>
            <a:r>
              <a:rPr lang="en-GB" altLang="en-US" sz="2000" dirty="0">
                <a:latin typeface="Franklin Gothic Medium" panose="020B0603020102020204" pitchFamily="34" charset="0"/>
              </a:rPr>
              <a:t>of leading European research institutions </a:t>
            </a:r>
            <a:br>
              <a:rPr lang="en-GB" altLang="en-US" sz="2000" b="1" dirty="0">
                <a:latin typeface="Franklin Gothic Medium" panose="020B0603020102020204" pitchFamily="34" charset="0"/>
              </a:rPr>
            </a:br>
            <a:r>
              <a:rPr lang="en-GB" altLang="en-US" sz="2000" dirty="0">
                <a:latin typeface="Franklin Gothic Medium" panose="020B0603020102020204" pitchFamily="34" charset="0"/>
              </a:rPr>
              <a:t>committed </a:t>
            </a:r>
            <a:br>
              <a:rPr lang="en-GB" altLang="en-US" sz="2000" dirty="0">
                <a:latin typeface="Franklin Gothic Medium" panose="020B0603020102020204" pitchFamily="34" charset="0"/>
              </a:rPr>
            </a:br>
            <a:r>
              <a:rPr lang="en-GB" altLang="en-US" sz="2000" dirty="0">
                <a:latin typeface="Franklin Gothic Medium" panose="020B0603020102020204" pitchFamily="34" charset="0"/>
              </a:rPr>
              <a:t>to information </a:t>
            </a:r>
            <a:br>
              <a:rPr lang="en-GB" altLang="en-US" sz="2000" dirty="0">
                <a:latin typeface="Franklin Gothic Medium" panose="020B0603020102020204" pitchFamily="34" charset="0"/>
              </a:rPr>
            </a:br>
            <a:r>
              <a:rPr lang="en-GB" altLang="en-US" sz="2000" dirty="0">
                <a:latin typeface="Franklin Gothic Medium" panose="020B0603020102020204" pitchFamily="34" charset="0"/>
              </a:rPr>
              <a:t>technology and </a:t>
            </a:r>
            <a:br>
              <a:rPr lang="en-GB" altLang="en-US" sz="2000" dirty="0">
                <a:latin typeface="Franklin Gothic Medium" panose="020B0603020102020204" pitchFamily="34" charset="0"/>
              </a:rPr>
            </a:br>
            <a:r>
              <a:rPr lang="en-GB" altLang="en-US" sz="2000" dirty="0">
                <a:latin typeface="Franklin Gothic Medium" panose="020B0603020102020204" pitchFamily="34" charset="0"/>
              </a:rPr>
              <a:t>applied mathematics.</a:t>
            </a:r>
          </a:p>
        </p:txBody>
      </p:sp>
      <p:sp>
        <p:nvSpPr>
          <p:cNvPr id="14339" name="Text Box 113"/>
          <p:cNvSpPr txBox="1">
            <a:spLocks noChangeArrowheads="1"/>
          </p:cNvSpPr>
          <p:nvPr/>
        </p:nvSpPr>
        <p:spPr bwMode="auto">
          <a:xfrm>
            <a:off x="5638800" y="152401"/>
            <a:ext cx="3359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>
                <a:solidFill>
                  <a:srgbClr val="D0200E"/>
                </a:solidFill>
                <a:latin typeface="Franklin Gothic Medium" panose="020B0603020102020204" pitchFamily="34" charset="0"/>
              </a:rPr>
              <a:t>Members</a:t>
            </a:r>
          </a:p>
        </p:txBody>
      </p:sp>
      <p:pic>
        <p:nvPicPr>
          <p:cNvPr id="1434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072" y="1312068"/>
            <a:ext cx="5334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034" y="1407458"/>
            <a:ext cx="14287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346" y="1428750"/>
            <a:ext cx="14287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688" y="1202531"/>
            <a:ext cx="7239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050" y="2437452"/>
            <a:ext cx="1428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937" y="2363867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276" y="2323151"/>
            <a:ext cx="1428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771" y="2349233"/>
            <a:ext cx="14287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397" y="3703025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276" y="3597852"/>
            <a:ext cx="1428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1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711" y="4943195"/>
            <a:ext cx="6429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2" name="Picture 1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606" y="4805878"/>
            <a:ext cx="8270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4" name="Pictur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743" y="3539352"/>
            <a:ext cx="5715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422" y="4844773"/>
            <a:ext cx="1218380" cy="8794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121" y="3606675"/>
            <a:ext cx="1403912" cy="46892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4"/>
          <p:cNvSpPr>
            <a:spLocks noChangeArrowheads="1"/>
          </p:cNvSpPr>
          <p:nvPr/>
        </p:nvSpPr>
        <p:spPr bwMode="auto">
          <a:xfrm>
            <a:off x="3002280" y="2819400"/>
            <a:ext cx="7871460" cy="2133600"/>
          </a:xfrm>
          <a:prstGeom prst="rect">
            <a:avLst/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6387" name="AutoShape 23"/>
          <p:cNvSpPr>
            <a:spLocks noChangeArrowheads="1"/>
          </p:cNvSpPr>
          <p:nvPr/>
        </p:nvSpPr>
        <p:spPr bwMode="auto">
          <a:xfrm>
            <a:off x="3002280" y="4724401"/>
            <a:ext cx="7871460" cy="1235075"/>
          </a:xfrm>
          <a:prstGeom prst="roundRect">
            <a:avLst>
              <a:gd name="adj" fmla="val 16667"/>
            </a:avLst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6388" name="AutoShape 22"/>
          <p:cNvSpPr>
            <a:spLocks noChangeArrowheads="1"/>
          </p:cNvSpPr>
          <p:nvPr/>
        </p:nvSpPr>
        <p:spPr bwMode="auto">
          <a:xfrm>
            <a:off x="3002280" y="1370014"/>
            <a:ext cx="7871460" cy="1677987"/>
          </a:xfrm>
          <a:prstGeom prst="roundRect">
            <a:avLst>
              <a:gd name="adj" fmla="val 16667"/>
            </a:avLst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3378518" y="1895475"/>
            <a:ext cx="2676048" cy="3949286"/>
          </a:xfrm>
          <a:prstGeom prst="rect">
            <a:avLst/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Member		Country</a:t>
            </a:r>
            <a:r>
              <a:rPr lang="en-GB" altLang="en-US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endParaRPr lang="en-GB" altLang="en-US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CNR 	      		Italy	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CWI			The Netherlands</a:t>
            </a:r>
          </a:p>
          <a:p>
            <a:pPr>
              <a:lnSpc>
                <a:spcPct val="110000"/>
              </a:lnSpc>
            </a:pPr>
            <a:r>
              <a:rPr lang="en-GB" altLang="en-US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Fraunhofer</a:t>
            </a: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(ICT)   	Germany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FNR 	      		Luxembourg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FORTH (ICS)	      	Greece</a:t>
            </a:r>
          </a:p>
          <a:p>
            <a:pPr>
              <a:lnSpc>
                <a:spcPct val="110000"/>
              </a:lnSpc>
            </a:pPr>
            <a:r>
              <a:rPr lang="en-GB" altLang="en-US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Inria</a:t>
            </a: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			France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INESC TEC	     	Portugal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ISI	     		Greece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ITIS-UMA		Spain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NTNU	     		Norway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RISE 	      		Sweden </a:t>
            </a: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	      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SBA 	      		Austria</a:t>
            </a:r>
            <a:endParaRPr lang="fr-FR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SZTAKI		Hungary</a:t>
            </a:r>
          </a:p>
          <a:p>
            <a:pPr>
              <a:lnSpc>
                <a:spcPct val="110000"/>
              </a:lnSpc>
            </a:pPr>
            <a:r>
              <a:rPr lang="en-US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UCY	      		Cyprus</a:t>
            </a: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UWAW	      		</a:t>
            </a: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Poland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5987256" y="1895475"/>
            <a:ext cx="762000" cy="3730701"/>
          </a:xfrm>
          <a:prstGeom prst="rect">
            <a:avLst/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Size*</a:t>
            </a:r>
          </a:p>
          <a:p>
            <a:pPr algn="r">
              <a:lnSpc>
                <a:spcPct val="110000"/>
              </a:lnSpc>
            </a:pP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250</a:t>
            </a: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200</a:t>
            </a: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1750</a:t>
            </a: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150</a:t>
            </a: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200</a:t>
            </a: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1800</a:t>
            </a: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800</a:t>
            </a:r>
          </a:p>
          <a:p>
            <a:pPr algn="r"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50</a:t>
            </a: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 algn="r"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150</a:t>
            </a: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800</a:t>
            </a:r>
          </a:p>
          <a:p>
            <a:pPr algn="r"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110</a:t>
            </a: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 algn="r"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50</a:t>
            </a: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350</a:t>
            </a:r>
          </a:p>
          <a:p>
            <a:pPr algn="r">
              <a:lnSpc>
                <a:spcPct val="110000"/>
              </a:lnSpc>
            </a:pPr>
            <a:r>
              <a:rPr lang="en-US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100</a:t>
            </a: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 algn="r"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250</a:t>
            </a:r>
          </a:p>
          <a:p>
            <a:pPr algn="r">
              <a:lnSpc>
                <a:spcPct val="110000"/>
              </a:lnSpc>
            </a:pP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6355080" y="5603875"/>
            <a:ext cx="3290888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1000" b="1">
                <a:solidFill>
                  <a:schemeClr val="bg1"/>
                </a:solidFill>
                <a:latin typeface="Helvetica" panose="020B0604020202020204" pitchFamily="34" charset="0"/>
              </a:rPr>
              <a:t>* estimated staff (FTE) in areas relevant to ERCIM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6938010" y="1895475"/>
            <a:ext cx="3124200" cy="3746154"/>
          </a:xfrm>
          <a:prstGeom prst="rect">
            <a:avLst/>
          </a:prstGeom>
          <a:solidFill>
            <a:srgbClr val="D0200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Member since</a:t>
            </a:r>
          </a:p>
          <a:p>
            <a:pPr>
              <a:lnSpc>
                <a:spcPct val="110000"/>
              </a:lnSpc>
            </a:pP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1991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1989 (founding member)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1989 (founding member, formerly GMD) 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2002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2000</a:t>
            </a: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1989 (founding member)</a:t>
            </a:r>
          </a:p>
          <a:p>
            <a:pPr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2012</a:t>
            </a: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2008</a:t>
            </a:r>
          </a:p>
          <a:p>
            <a:pPr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2023</a:t>
            </a: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2002</a:t>
            </a:r>
          </a:p>
          <a:p>
            <a:pPr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1992 </a:t>
            </a:r>
          </a:p>
          <a:p>
            <a:pPr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2013</a:t>
            </a:r>
            <a:b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en-GB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1994</a:t>
            </a:r>
          </a:p>
          <a:p>
            <a:pPr>
              <a:lnSpc>
                <a:spcPct val="110000"/>
              </a:lnSpc>
            </a:pPr>
            <a:r>
              <a:rPr lang="en-US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2011</a:t>
            </a: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110000"/>
              </a:lnSpc>
            </a:pPr>
            <a:r>
              <a:rPr lang="fr-FR" alt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2007 </a:t>
            </a:r>
          </a:p>
          <a:p>
            <a:pPr>
              <a:lnSpc>
                <a:spcPct val="110000"/>
              </a:lnSpc>
            </a:pPr>
            <a:endParaRPr lang="en-GB" alt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6393" name="Line 7"/>
          <p:cNvSpPr>
            <a:spLocks noChangeShapeType="1"/>
          </p:cNvSpPr>
          <p:nvPr/>
        </p:nvSpPr>
        <p:spPr bwMode="auto">
          <a:xfrm>
            <a:off x="3154680" y="5594350"/>
            <a:ext cx="6248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>
            <a:off x="3154680" y="1846263"/>
            <a:ext cx="6248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5" name="AutoShape 9"/>
          <p:cNvSpPr>
            <a:spLocks noChangeArrowheads="1"/>
          </p:cNvSpPr>
          <p:nvPr/>
        </p:nvSpPr>
        <p:spPr bwMode="auto">
          <a:xfrm>
            <a:off x="952500" y="5448300"/>
            <a:ext cx="228600" cy="228600"/>
          </a:xfrm>
          <a:prstGeom prst="star8">
            <a:avLst>
              <a:gd name="adj" fmla="val 25000"/>
            </a:avLst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647700" y="5373687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000" dirty="0">
                <a:latin typeface="Franklin Gothic Medium" panose="020B0603020102020204" pitchFamily="34" charset="0"/>
              </a:rPr>
              <a:t>Members</a:t>
            </a:r>
            <a:br>
              <a:rPr lang="en-GB" altLang="en-US" sz="2000" dirty="0">
                <a:latin typeface="Franklin Gothic Medium" panose="020B0603020102020204" pitchFamily="34" charset="0"/>
              </a:rPr>
            </a:br>
            <a:r>
              <a:rPr lang="en-GB" altLang="en-US" sz="2000" dirty="0">
                <a:latin typeface="Franklin Gothic Medium" panose="020B0603020102020204" pitchFamily="34" charset="0"/>
              </a:rPr>
              <a:t>of ERCIM EEIG</a:t>
            </a:r>
          </a:p>
        </p:txBody>
      </p:sp>
      <p:sp>
        <p:nvSpPr>
          <p:cNvPr id="16397" name="Text Box 20"/>
          <p:cNvSpPr txBox="1">
            <a:spLocks noChangeArrowheads="1"/>
          </p:cNvSpPr>
          <p:nvPr/>
        </p:nvSpPr>
        <p:spPr bwMode="auto">
          <a:xfrm>
            <a:off x="5638800" y="152401"/>
            <a:ext cx="333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>
                <a:solidFill>
                  <a:srgbClr val="D0200E"/>
                </a:solidFill>
                <a:latin typeface="Franklin Gothic Medium" panose="020B0603020102020204" pitchFamily="34" charset="0"/>
              </a:rPr>
              <a:t>Members</a:t>
            </a:r>
          </a:p>
        </p:txBody>
      </p:sp>
      <p:sp>
        <p:nvSpPr>
          <p:cNvPr id="16400" name="Line 31"/>
          <p:cNvSpPr>
            <a:spLocks noChangeShapeType="1"/>
          </p:cNvSpPr>
          <p:nvPr/>
        </p:nvSpPr>
        <p:spPr bwMode="auto">
          <a:xfrm flipH="1">
            <a:off x="6865620" y="1962151"/>
            <a:ext cx="8414" cy="362267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AutoShape 34"/>
          <p:cNvSpPr>
            <a:spLocks noChangeArrowheads="1"/>
          </p:cNvSpPr>
          <p:nvPr/>
        </p:nvSpPr>
        <p:spPr bwMode="auto">
          <a:xfrm>
            <a:off x="3205480" y="3128963"/>
            <a:ext cx="228600" cy="228600"/>
          </a:xfrm>
          <a:prstGeom prst="star8">
            <a:avLst>
              <a:gd name="adj" fmla="val 25000"/>
            </a:avLst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6402" name="AutoShape 35"/>
          <p:cNvSpPr>
            <a:spLocks noChangeArrowheads="1"/>
          </p:cNvSpPr>
          <p:nvPr/>
        </p:nvSpPr>
        <p:spPr bwMode="auto">
          <a:xfrm>
            <a:off x="3197543" y="3349625"/>
            <a:ext cx="228600" cy="228600"/>
          </a:xfrm>
          <a:prstGeom prst="star8">
            <a:avLst>
              <a:gd name="adj" fmla="val 25000"/>
            </a:avLst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EF640-55C5-4C6E-2BBB-07D149917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13">
            <a:extLst>
              <a:ext uri="{FF2B5EF4-FFF2-40B4-BE49-F238E27FC236}">
                <a16:creationId xmlns:a16="http://schemas.microsoft.com/office/drawing/2014/main" id="{3256D712-26CA-00DD-67D2-EFAB7383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52401"/>
            <a:ext cx="3359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>
                <a:solidFill>
                  <a:srgbClr val="D0200E"/>
                </a:solidFill>
                <a:latin typeface="Franklin Gothic Medium" panose="020B0603020102020204" pitchFamily="34" charset="0"/>
              </a:rPr>
              <a:t>Members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95E4DB-2EBE-7D43-083D-ABABCB91EE0B}"/>
              </a:ext>
            </a:extLst>
          </p:cNvPr>
          <p:cNvSpPr txBox="1"/>
          <p:nvPr/>
        </p:nvSpPr>
        <p:spPr>
          <a:xfrm>
            <a:off x="1246910" y="1769423"/>
            <a:ext cx="10307781" cy="440120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b="1" dirty="0"/>
              <a:t>Benefits of ERCIM AISBL Membership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International Recognition </a:t>
            </a:r>
            <a:br>
              <a:rPr lang="en-US" sz="2000" b="1" dirty="0"/>
            </a:br>
            <a:r>
              <a:rPr lang="en-US" sz="2000" dirty="0"/>
              <a:t>Esteemed as a leading ICT R&amp;D </a:t>
            </a:r>
            <a:r>
              <a:rPr lang="en-US" sz="2000" dirty="0" err="1"/>
              <a:t>centre</a:t>
            </a:r>
            <a:r>
              <a:rPr lang="en-US" sz="2000" dirty="0"/>
              <a:t> within a European network of excellence.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Strategic Influence</a:t>
            </a:r>
            <a:br>
              <a:rPr lang="en-US" sz="2000" b="1" dirty="0"/>
            </a:br>
            <a:r>
              <a:rPr lang="en-US" sz="2000" dirty="0"/>
              <a:t>Shape European and national ICT R&amp;D policies through collaborative initiatives.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Exclusive Access</a:t>
            </a:r>
            <a:br>
              <a:rPr lang="en-US" sz="2000" b="1" dirty="0"/>
            </a:br>
            <a:r>
              <a:rPr lang="en-US" sz="2000" dirty="0"/>
              <a:t>Engage with </a:t>
            </a:r>
            <a:r>
              <a:rPr lang="en-US" sz="2000" dirty="0" err="1"/>
              <a:t>standardisation</a:t>
            </a:r>
            <a:r>
              <a:rPr lang="en-US" sz="2000" dirty="0"/>
              <a:t> bodies like W3C, ETSI, and other strategic partners.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Opportunities to Participate</a:t>
            </a:r>
            <a:br>
              <a:rPr lang="en-US" sz="2000" b="1" dirty="0"/>
            </a:br>
            <a:r>
              <a:rPr lang="en-US" sz="2000" dirty="0"/>
              <a:t>Join high-impact projects, committees, and boards influencing ICT strategy.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Extensive Networking</a:t>
            </a:r>
            <a:br>
              <a:rPr lang="en-US" sz="2000" b="1" dirty="0"/>
            </a:br>
            <a:r>
              <a:rPr lang="en-US" sz="2000" dirty="0"/>
              <a:t>Connect with over 10,000 research professionals and establish valuable contacts at bi-annual meetings.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Professional Development &amp; Visibility</a:t>
            </a:r>
            <a:br>
              <a:rPr lang="en-US" sz="2000" b="1" dirty="0"/>
            </a:br>
            <a:r>
              <a:rPr lang="en-US" sz="2000" dirty="0"/>
              <a:t>Enhance staff growth through mobility programs and gain publicity via ERCIM’s platforms.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0FF424-80F3-FB56-0133-DB510207AE33}"/>
              </a:ext>
            </a:extLst>
          </p:cNvPr>
          <p:cNvSpPr txBox="1"/>
          <p:nvPr/>
        </p:nvSpPr>
        <p:spPr>
          <a:xfrm>
            <a:off x="4156364" y="897303"/>
            <a:ext cx="4963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New members welcome!</a:t>
            </a:r>
          </a:p>
        </p:txBody>
      </p:sp>
    </p:spTree>
    <p:extLst>
      <p:ext uri="{BB962C8B-B14F-4D97-AF65-F5344CB8AC3E}">
        <p14:creationId xmlns:p14="http://schemas.microsoft.com/office/powerpoint/2010/main" val="399869825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2860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GB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249738" y="1990725"/>
            <a:ext cx="603726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60413" indent="-382588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2706688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3125788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3544888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002088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4459288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4916488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5373688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en-US" sz="2400" dirty="0">
                <a:solidFill>
                  <a:srgbClr val="D0200E"/>
                </a:solidFill>
                <a:latin typeface="Franklin Gothic Book" panose="020B0503020102020204" pitchFamily="34" charset="0"/>
              </a:rPr>
              <a:t>ERCIM AISBL President</a:t>
            </a:r>
            <a:endParaRPr lang="en-GB" altLang="en-US" sz="2400" b="1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 err="1">
                <a:latin typeface="Franklin Gothic Book" panose="020B0503020102020204" pitchFamily="34" charset="0"/>
              </a:rPr>
              <a:t>Björn</a:t>
            </a:r>
            <a:r>
              <a:rPr lang="en-GB" altLang="en-US" sz="2400" dirty="0">
                <a:latin typeface="Franklin Gothic Book" panose="020B0503020102020204" pitchFamily="34" charset="0"/>
              </a:rPr>
              <a:t> Levin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latin typeface="Franklin Gothic Book" panose="020B0503020102020204" pitchFamily="34" charset="0"/>
              </a:rPr>
              <a:t>	</a:t>
            </a:r>
            <a:r>
              <a:rPr lang="fr-FR" altLang="en-US" sz="2000" dirty="0">
                <a:latin typeface="Franklin Gothic Book" panose="020B0503020102020204" pitchFamily="34" charset="0"/>
              </a:rPr>
              <a:t>RISE-SICS</a:t>
            </a:r>
            <a:r>
              <a:rPr lang="en-US" altLang="en-US" sz="2000" dirty="0">
                <a:latin typeface="Franklin Gothic Book" panose="020B0503020102020204" pitchFamily="34" charset="0"/>
              </a:rPr>
              <a:t>, Sweden</a:t>
            </a:r>
            <a:endParaRPr lang="en-GB" altLang="en-US" sz="2000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</a:pPr>
            <a:endParaRPr lang="fr-FR" altLang="en-US" sz="2400" b="1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>
                <a:solidFill>
                  <a:srgbClr val="D0200E"/>
                </a:solidFill>
                <a:latin typeface="Franklin Gothic Book" panose="020B0503020102020204" pitchFamily="34" charset="0"/>
              </a:rPr>
              <a:t>ERCIM EEIG President</a:t>
            </a:r>
            <a:endParaRPr lang="en-GB" altLang="en-US" sz="2400" b="1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>
                <a:latin typeface="Franklin Gothic Book" panose="020B0503020102020204" pitchFamily="34" charset="0"/>
              </a:rPr>
              <a:t>Bruno </a:t>
            </a:r>
            <a:r>
              <a:rPr lang="en-GB" altLang="en-US" sz="2400" dirty="0" err="1">
                <a:latin typeface="Franklin Gothic Book" panose="020B0503020102020204" pitchFamily="34" charset="0"/>
              </a:rPr>
              <a:t>Sportisse</a:t>
            </a:r>
            <a:endParaRPr lang="en-GB" altLang="en-US" sz="2400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>
                <a:latin typeface="Franklin Gothic Book" panose="020B0503020102020204" pitchFamily="34" charset="0"/>
              </a:rPr>
              <a:t>	</a:t>
            </a:r>
            <a:r>
              <a:rPr lang="en-GB" altLang="en-US" sz="2000" dirty="0">
                <a:latin typeface="Franklin Gothic Book" panose="020B0503020102020204" pitchFamily="34" charset="0"/>
              </a:rPr>
              <a:t>President of </a:t>
            </a:r>
            <a:r>
              <a:rPr lang="en-GB" altLang="en-US" sz="2000" dirty="0" err="1">
                <a:latin typeface="Franklin Gothic Book" panose="020B0503020102020204" pitchFamily="34" charset="0"/>
              </a:rPr>
              <a:t>Inria</a:t>
            </a:r>
            <a:r>
              <a:rPr lang="en-US" altLang="en-US" sz="2000" dirty="0">
                <a:latin typeface="Franklin Gothic Book" panose="020B0503020102020204" pitchFamily="34" charset="0"/>
              </a:rPr>
              <a:t>, France</a:t>
            </a:r>
            <a:endParaRPr lang="en-GB" altLang="en-US" sz="2000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</a:pPr>
            <a:endParaRPr lang="en-GB" altLang="en-US" sz="2400" b="1" dirty="0">
              <a:latin typeface="Franklin Gothic Book" panose="020B05030201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>
                <a:solidFill>
                  <a:srgbClr val="D0200E"/>
                </a:solidFill>
                <a:latin typeface="Franklin Gothic Book" panose="020B0503020102020204" pitchFamily="34" charset="0"/>
              </a:rPr>
              <a:t>ERCIM Office</a:t>
            </a:r>
          </a:p>
          <a:p>
            <a:pPr>
              <a:lnSpc>
                <a:spcPct val="110000"/>
              </a:lnSpc>
            </a:pPr>
            <a:r>
              <a:rPr lang="en-GB" altLang="en-US" sz="2400" dirty="0">
                <a:latin typeface="Franklin Gothic Book" panose="020B0503020102020204" pitchFamily="34" charset="0"/>
              </a:rPr>
              <a:t>Manager: Dominique </a:t>
            </a:r>
            <a:r>
              <a:rPr lang="en-GB" altLang="en-US" sz="2400" dirty="0" err="1">
                <a:latin typeface="Franklin Gothic Book" panose="020B0503020102020204" pitchFamily="34" charset="0"/>
              </a:rPr>
              <a:t>Hazaël-Massieux</a:t>
            </a:r>
            <a:endParaRPr lang="en-GB" altLang="en-US" sz="2400" dirty="0">
              <a:latin typeface="Franklin Gothic Book" panose="020B0503020102020204" pitchFamily="34" charset="0"/>
            </a:endParaRPr>
          </a:p>
          <a:p>
            <a:pPr>
              <a:lnSpc>
                <a:spcPct val="110000"/>
              </a:lnSpc>
            </a:pPr>
            <a:endParaRPr lang="en-GB" alt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5638800" y="152401"/>
            <a:ext cx="3333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Management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4602164" y="152401"/>
            <a:ext cx="4370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2800" b="1">
                <a:solidFill>
                  <a:srgbClr val="D0200E"/>
                </a:solidFill>
                <a:latin typeface="Franklin Gothic Medium" panose="020B0603020102020204" pitchFamily="34" charset="0"/>
              </a:rPr>
              <a:t>International Cooperation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2133600" y="1905001"/>
            <a:ext cx="8077200" cy="4263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66738" indent="-188913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en-US" sz="2200" dirty="0">
                <a:latin typeface="Franklin Gothic Demi" panose="020B0703020102020204" pitchFamily="34" charset="0"/>
              </a:rPr>
              <a:t>ERCIM considers it a high priority to develop cooperation with scientists all over the world. ERCIM: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Franklin Gothic Medium" panose="020B0603020102020204" pitchFamily="34" charset="0"/>
              </a:rPr>
              <a:t>Is the European partner of the World Wide Web Consortium 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Franklin Gothic Medium" panose="020B0603020102020204" pitchFamily="34" charset="0"/>
              </a:rPr>
              <a:t>participates in EU activities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Franklin Gothic Medium" panose="020B0603020102020204" pitchFamily="34" charset="0"/>
              </a:rPr>
              <a:t>has established contacts/cooperation with </a:t>
            </a:r>
          </a:p>
          <a:p>
            <a:pPr lvl="2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Franklin Gothic Medium" panose="020B0603020102020204" pitchFamily="34" charset="0"/>
              </a:rPr>
              <a:t>Informatics Europe</a:t>
            </a:r>
          </a:p>
          <a:p>
            <a:pPr lvl="2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Franklin Gothic Medium" panose="020B0603020102020204" pitchFamily="34" charset="0"/>
              </a:rPr>
              <a:t>ACM Europe</a:t>
            </a:r>
          </a:p>
          <a:p>
            <a:pPr lvl="2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Franklin Gothic Medium" panose="020B0603020102020204" pitchFamily="34" charset="0"/>
              </a:rPr>
              <a:t>ETSI, the European Telecommunications Standards Institute</a:t>
            </a:r>
          </a:p>
          <a:p>
            <a:pPr lvl="2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Franklin Gothic Medium" panose="020B0603020102020204" pitchFamily="34" charset="0"/>
              </a:rPr>
              <a:t>European Science Foundation</a:t>
            </a:r>
          </a:p>
          <a:p>
            <a:pPr lvl="2">
              <a:lnSpc>
                <a:spcPct val="110000"/>
              </a:lnSpc>
              <a:spcBef>
                <a:spcPct val="50000"/>
              </a:spcBef>
            </a:pPr>
            <a:endParaRPr lang="en-US" altLang="en-US" sz="1600" b="1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9627</TotalTime>
  <Pages>16</Pages>
  <Words>1503</Words>
  <Application>Microsoft Office PowerPoint</Application>
  <PresentationFormat>Widescreen</PresentationFormat>
  <Paragraphs>246</Paragraphs>
  <Slides>21</Slides>
  <Notes>18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Franklin Gothic Book</vt:lpstr>
      <vt:lpstr>Franklin Gothic Demi</vt:lpstr>
      <vt:lpstr>Franklin Gothic Medium</vt:lpstr>
      <vt:lpstr>Helvetica</vt:lpstr>
      <vt:lpstr>Times</vt:lpstr>
      <vt:lpstr>Wingdings</vt:lpstr>
      <vt:lpstr>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 -  ERCIM slides</dc:title>
  <dc:subject/>
  <dc:creator>ERCIM</dc:creator>
  <cp:keywords/>
  <dc:description/>
  <cp:lastModifiedBy>Peter Kunz</cp:lastModifiedBy>
  <cp:revision>308</cp:revision>
  <cp:lastPrinted>1998-10-20T13:54:47Z</cp:lastPrinted>
  <dcterms:created xsi:type="dcterms:W3CDTF">1998-08-24T17:10:24Z</dcterms:created>
  <dcterms:modified xsi:type="dcterms:W3CDTF">2025-01-28T14:29:49Z</dcterms:modified>
</cp:coreProperties>
</file>